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sldIdLst>
    <p:sldId id="258" r:id="rId2"/>
    <p:sldId id="275" r:id="rId3"/>
    <p:sldId id="318" r:id="rId4"/>
    <p:sldId id="320" r:id="rId5"/>
    <p:sldId id="321" r:id="rId6"/>
    <p:sldId id="324" r:id="rId7"/>
    <p:sldId id="322" r:id="rId8"/>
    <p:sldId id="325" r:id="rId9"/>
    <p:sldId id="326" r:id="rId10"/>
    <p:sldId id="323" r:id="rId11"/>
    <p:sldId id="316" r:id="rId12"/>
    <p:sldId id="271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yager" initials="cy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8" autoAdjust="0"/>
  </p:normalViewPr>
  <p:slideViewPr>
    <p:cSldViewPr showGuides="1">
      <p:cViewPr>
        <p:scale>
          <a:sx n="69" d="100"/>
          <a:sy n="69" d="100"/>
        </p:scale>
        <p:origin x="-1104" y="-762"/>
      </p:cViewPr>
      <p:guideLst>
        <p:guide orient="horz" pos="4224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60910E-A951-4C5D-AA0E-F87C4E30BC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2457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839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73EA8-15DD-47EA-A6F2-042AA56FCE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6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47F58-8E36-4E13-A50E-79797C89A4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70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D1E72-290C-4217-B586-7DA72C32F1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9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BCAC4-1936-4D24-86FA-96C626691B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</a:t>
            </a:r>
            <a:r>
              <a:rPr lang="en-US" smtClean="0"/>
              <a:t>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715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EF1A4-0DDB-4FA8-8B53-2E4E588C80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5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788E0-CD88-4AB4-9D89-3C5BB3604C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05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68DDE-8CD9-404D-AE1B-DC02CA7DB4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88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5A9CB-711E-4236-9DD9-3F3DE2727D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28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D6AB7-74A8-46A2-8970-56510F5A0E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3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55F60-EFCD-46CD-AAB4-AC75307183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370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5D0F4-3095-4BF5-B683-6F2DF9C49B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588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598CA8B-0F75-4DF7-9168-9C11E0070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Board of Directors</a:t>
            </a:r>
            <a:endParaRPr lang="en-US" dirty="0"/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May 5, </a:t>
            </a:r>
            <a:r>
              <a:rPr lang="en-US" smtClean="0"/>
              <a:t>2011</a:t>
            </a:r>
            <a:endParaRPr lang="en-US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83158FA7-8037-46D6-9884-5C6693D10521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8" r:id="rId1"/>
    <p:sldLayoutId id="2147484689" r:id="rId2"/>
    <p:sldLayoutId id="2147484678" r:id="rId3"/>
    <p:sldLayoutId id="2147484679" r:id="rId4"/>
    <p:sldLayoutId id="2147484680" r:id="rId5"/>
    <p:sldLayoutId id="2147484681" r:id="rId6"/>
    <p:sldLayoutId id="2147484682" r:id="rId7"/>
    <p:sldLayoutId id="2147484683" r:id="rId8"/>
    <p:sldLayoutId id="2147484684" r:id="rId9"/>
    <p:sldLayoutId id="2147484685" r:id="rId10"/>
    <p:sldLayoutId id="2147484686" r:id="rId11"/>
    <p:sldLayoutId id="2147484687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14400" y="1600200"/>
            <a:ext cx="7772400" cy="990600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Commodity Exchange Act Exemption </a:t>
            </a:r>
            <a:br>
              <a:rPr lang="en-US" smtClean="0"/>
            </a:br>
            <a:r>
              <a:rPr lang="en-US" smtClean="0"/>
              <a:t>Status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5" name="Rectangle 20"/>
          <p:cNvSpPr txBox="1">
            <a:spLocks noChangeArrowheads="1"/>
          </p:cNvSpPr>
          <p:nvPr/>
        </p:nvSpPr>
        <p:spPr bwMode="auto">
          <a:xfrm>
            <a:off x="1143000" y="2743200"/>
            <a:ext cx="6705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kern="0" dirty="0">
                <a:latin typeface="Arial Black" pitchFamily="34" charset="0"/>
              </a:rPr>
              <a:t>Mark Ruane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en-US" sz="1400" kern="0" dirty="0">
                <a:latin typeface="Arial Black" pitchFamily="34" charset="0"/>
              </a:rPr>
              <a:t>ERCOT Vice President of Credit and Enterprise Risk </a:t>
            </a:r>
            <a:r>
              <a:rPr lang="en-US" sz="1400" kern="0" dirty="0" smtClean="0">
                <a:latin typeface="Arial Black" pitchFamily="34" charset="0"/>
              </a:rPr>
              <a:t>Management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kern="0" dirty="0" smtClean="0">
              <a:latin typeface="Arial Black" pitchFamily="34" charset="0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en-US" sz="1600" kern="0" dirty="0" smtClean="0">
              <a:latin typeface="Arial Black" pitchFamily="34" charset="0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en-US" sz="1600" kern="0" dirty="0">
              <a:latin typeface="Arial Black" pitchFamily="34" charset="0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en-US" kern="0" dirty="0">
              <a:latin typeface="Arial Black" pitchFamily="34" charset="0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en-US" sz="1600" kern="0" dirty="0">
              <a:latin typeface="Arial Black" pitchFamily="34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sz="1600" kern="0" dirty="0" smtClean="0">
                <a:latin typeface="Arial Black" pitchFamily="34" charset="0"/>
              </a:rPr>
              <a:t>TAC</a:t>
            </a:r>
            <a:endParaRPr lang="en-US" sz="1600" kern="0" dirty="0">
              <a:latin typeface="Arial Black" pitchFamily="34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sz="1600" kern="0" dirty="0" smtClean="0">
                <a:latin typeface="Arial Black" pitchFamily="34" charset="0"/>
              </a:rPr>
              <a:t>February 2nd </a:t>
            </a:r>
            <a:r>
              <a:rPr lang="en-US" sz="1600" kern="0" dirty="0">
                <a:latin typeface="Arial Black" pitchFamily="34" charset="0"/>
              </a:rPr>
              <a:t>2012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sz="1600" kern="0" dirty="0">
              <a:latin typeface="Arial Black" pitchFamily="34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sz="1600" kern="0" dirty="0">
                <a:latin typeface="Arial Black" pitchFamily="34" charset="0"/>
              </a:rPr>
              <a:t>ERCOT </a:t>
            </a:r>
            <a:r>
              <a:rPr lang="en-US" sz="1600" kern="0" dirty="0" smtClean="0">
                <a:latin typeface="Arial Black" pitchFamily="34" charset="0"/>
              </a:rPr>
              <a:t>Public</a:t>
            </a:r>
            <a:endParaRPr lang="en-US" sz="1600" kern="0" dirty="0">
              <a:latin typeface="Arial Black" pitchFamily="34" charset="0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en-US" sz="2000" kern="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001000" cy="685800"/>
          </a:xfrm>
        </p:spPr>
        <p:txBody>
          <a:bodyPr/>
          <a:lstStyle/>
          <a:p>
            <a:r>
              <a:rPr lang="en-US" dirty="0" smtClean="0"/>
              <a:t>Expected CFTC Conditions for CEA Exemption</a:t>
            </a:r>
          </a:p>
        </p:txBody>
      </p:sp>
      <p:graphicFrame>
        <p:nvGraphicFramePr>
          <p:cNvPr id="14380" name="Group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860590"/>
              </p:ext>
            </p:extLst>
          </p:nvPr>
        </p:nvGraphicFramePr>
        <p:xfrm>
          <a:off x="304800" y="1004888"/>
          <a:ext cx="8458200" cy="4725251"/>
        </p:xfrm>
        <a:graphic>
          <a:graphicData uri="http://schemas.openxmlformats.org/drawingml/2006/table">
            <a:tbl>
              <a:tblPr/>
              <a:tblGrid>
                <a:gridCol w="381000"/>
                <a:gridCol w="1095829"/>
                <a:gridCol w="5609770"/>
                <a:gridCol w="1371601"/>
              </a:tblGrid>
              <a:tr h="519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Estimated Costs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228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Two-day limit to cure collateral calls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 action necessary.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NA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228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Elimination of unsecured credit in CRR market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NPRR 400  (approved by Board in October 2011; implementation targeted for mid-2012)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$230k - $255k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88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3.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Disallowance of netting between CRR and non-CRR markets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8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4.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Reduce settlement timeline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NPRR 347 combines  invoices for day-ahead and real  time markets (approved by Board in August  2011; implementation  targeted for mid-2012).  Note that NPRR 347 was introduced independently of CFTC compliance requirements.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NPRR 391 shortens settlement cycle by one day and eliminates Automated Clearing House (ACH) payments (approved by Board in October 2011; implementation to be completed concurrently with NPRR 347).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 347: $430k - $460k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NPRR 391: NA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  <a:endParaRPr lang="en-US" dirty="0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February 2nd </a:t>
            </a:r>
            <a:r>
              <a:rPr lang="en-US" dirty="0" smtClean="0"/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Expected CFTC Conditions for CEA Exemption</a:t>
            </a:r>
          </a:p>
        </p:txBody>
      </p:sp>
      <p:graphicFrame>
        <p:nvGraphicFramePr>
          <p:cNvPr id="14380" name="Group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141532"/>
              </p:ext>
            </p:extLst>
          </p:nvPr>
        </p:nvGraphicFramePr>
        <p:xfrm>
          <a:off x="304800" y="1371600"/>
          <a:ext cx="8534400" cy="3633876"/>
        </p:xfrm>
        <a:graphic>
          <a:graphicData uri="http://schemas.openxmlformats.org/drawingml/2006/table">
            <a:tbl>
              <a:tblPr/>
              <a:tblGrid>
                <a:gridCol w="381000"/>
                <a:gridCol w="1109133"/>
                <a:gridCol w="5660309"/>
                <a:gridCol w="1383958"/>
              </a:tblGrid>
              <a:tr h="5487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Item</a:t>
                      </a: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Estimated Costs</a:t>
                      </a: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22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$50m limitation on unsecured credit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Revision to Creditworthiness Standard (approved by Board in October 2011 – effective December 2011)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NA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64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Criteria for market participation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Baseline risk management standards developed in cooperation with other ISOs.  Draft market participation NPRR in stakeholder process.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$100k for one FTE to coordinate verification process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plus third party costs.  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057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Become a central counterparty (CCP)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IRS letter ruling on retention of tax-exempt status as a central counterparty is pending.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ERCOT has contracted with Oliver Wyman to obtain an independent review of risk issues around becoming a central counterparty.  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External review ~$125k.  No other material costs identified.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199" name="Date Placeholder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February 2nd </a:t>
            </a:r>
            <a:r>
              <a:rPr lang="en-US" dirty="0" smtClean="0"/>
              <a:t>2012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124200" y="2819400"/>
            <a:ext cx="4419600" cy="2057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smtClean="0"/>
              <a:t>Questions</a:t>
            </a:r>
          </a:p>
        </p:txBody>
      </p:sp>
      <p:sp>
        <p:nvSpPr>
          <p:cNvPr id="8196" name="Date Placeholder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February 2nd </a:t>
            </a:r>
            <a:r>
              <a:rPr lang="en-US" dirty="0" smtClean="0"/>
              <a:t>2012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6934200" cy="685800"/>
          </a:xfrm>
        </p:spPr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ISO/RTO joint application to the CFTC for a Commodity Exchange Act exemption is expected to be filed in January.  </a:t>
            </a:r>
          </a:p>
          <a:p>
            <a:pPr marL="347663" indent="-347663"/>
            <a:endParaRPr lang="en-US" dirty="0" smtClean="0"/>
          </a:p>
          <a:p>
            <a:pPr marL="347663" indent="-347663"/>
            <a:r>
              <a:rPr lang="en-US" dirty="0" smtClean="0"/>
              <a:t>Based on IRS letter rulings for other ISOs/RTOs, it appears that that tax-exempt status will not be jeopardized by assuming central counterparty status.</a:t>
            </a:r>
          </a:p>
          <a:p>
            <a:pPr marL="347663" indent="-347663"/>
            <a:endParaRPr lang="en-US" dirty="0" smtClean="0"/>
          </a:p>
          <a:p>
            <a:pPr marL="347663" indent="-347663"/>
            <a:r>
              <a:rPr lang="en-US" dirty="0" smtClean="0"/>
              <a:t>As requested by the Board, ERCOT has retained Oliver Wyman to produce an independent assessment of the risks and the alternatives associated with becoming a central counterparty.</a:t>
            </a:r>
            <a:endParaRPr lang="en-US" b="0" dirty="0"/>
          </a:p>
          <a:p>
            <a:pPr marL="347663" indent="-347663"/>
            <a:endParaRPr lang="en-US" b="0" dirty="0" smtClean="0"/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  <a:endParaRPr lang="en-US" dirty="0" smtClean="0"/>
          </a:p>
        </p:txBody>
      </p:sp>
      <p:sp>
        <p:nvSpPr>
          <p:cNvPr id="5125" name="Date Placeholder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February 2nd </a:t>
            </a:r>
            <a:r>
              <a:rPr lang="en-US" dirty="0" smtClean="0"/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086600" cy="685800"/>
          </a:xfrm>
        </p:spPr>
        <p:txBody>
          <a:bodyPr/>
          <a:lstStyle/>
          <a:p>
            <a:r>
              <a:rPr lang="en-US" dirty="0" smtClean="0"/>
              <a:t>Market Participant Requirements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915400" cy="3124200"/>
          </a:xfrm>
        </p:spPr>
        <p:txBody>
          <a:bodyPr/>
          <a:lstStyle/>
          <a:p>
            <a:r>
              <a:rPr lang="en-US" b="0" dirty="0" smtClean="0"/>
              <a:t>NPRR 438 proposes </a:t>
            </a:r>
            <a:r>
              <a:rPr lang="en-US" b="0" dirty="0" smtClean="0"/>
              <a:t>standards for:</a:t>
            </a:r>
          </a:p>
          <a:p>
            <a:pPr lvl="1"/>
            <a:r>
              <a:rPr lang="en-US" b="0" dirty="0" smtClean="0"/>
              <a:t>Additional minimum participation requirements, including capitalization</a:t>
            </a:r>
            <a:r>
              <a:rPr lang="en-US" dirty="0"/>
              <a:t>;</a:t>
            </a:r>
            <a:endParaRPr lang="en-US" b="0" dirty="0" smtClean="0"/>
          </a:p>
          <a:p>
            <a:pPr lvl="1"/>
            <a:r>
              <a:rPr lang="en-US" dirty="0" smtClean="0"/>
              <a:t>Annual certification of compliance with the requirements; and</a:t>
            </a:r>
            <a:endParaRPr lang="en-US" b="0" dirty="0" smtClean="0"/>
          </a:p>
          <a:p>
            <a:pPr lvl="1"/>
            <a:r>
              <a:rPr lang="en-US" b="0" dirty="0" smtClean="0"/>
              <a:t>Verification of Counter-Party risk management frameworks.</a:t>
            </a:r>
          </a:p>
          <a:p>
            <a:pPr marL="0" indent="0">
              <a:buNone/>
            </a:pPr>
            <a:endParaRPr lang="en-US" b="0" dirty="0" smtClean="0"/>
          </a:p>
          <a:p>
            <a:endParaRPr lang="en-US" b="0" dirty="0" smtClean="0"/>
          </a:p>
          <a:p>
            <a:endParaRPr lang="en-US" dirty="0" smtClean="0"/>
          </a:p>
        </p:txBody>
      </p:sp>
      <p:sp>
        <p:nvSpPr>
          <p:cNvPr id="5125" name="Date Placeholder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February 2nd </a:t>
            </a:r>
            <a:r>
              <a:rPr lang="en-US" dirty="0" smtClean="0"/>
              <a:t>2012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259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Criteria for Market Participation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participation criteria:</a:t>
            </a:r>
          </a:p>
          <a:p>
            <a:pPr lvl="1"/>
            <a:r>
              <a:rPr lang="en-US" dirty="0" smtClean="0"/>
              <a:t>Expertise in markets with appropriately trained traders</a:t>
            </a:r>
          </a:p>
          <a:p>
            <a:pPr lvl="1"/>
            <a:r>
              <a:rPr lang="en-US" dirty="0" smtClean="0"/>
              <a:t>Appropriate operational capabilities to respond to ERCOT communication</a:t>
            </a:r>
          </a:p>
          <a:p>
            <a:pPr lvl="1"/>
            <a:r>
              <a:rPr lang="en-US" dirty="0" smtClean="0"/>
              <a:t>Capitalization requirements</a:t>
            </a:r>
          </a:p>
          <a:p>
            <a:pPr lvl="1"/>
            <a:r>
              <a:rPr lang="en-US" dirty="0" smtClean="0"/>
              <a:t>Adequate risk management capabilities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waiver provision is included for entities that are market participants solely for the purpose of utilizing ERCOT MIS.</a:t>
            </a:r>
          </a:p>
          <a:p>
            <a:pPr lvl="1"/>
            <a:endParaRPr lang="en-US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  <a:endParaRPr lang="en-US" dirty="0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February 2nd </a:t>
            </a:r>
            <a:r>
              <a:rPr lang="en-US" dirty="0" smtClean="0"/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Criteria for Market Participation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Proposed capitalization criteria:</a:t>
            </a:r>
          </a:p>
          <a:p>
            <a:pPr marL="0" indent="0">
              <a:buFontTx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Capitalization must be supported by audited financial statements.</a:t>
            </a:r>
          </a:p>
          <a:p>
            <a:pPr>
              <a:defRPr/>
            </a:pPr>
            <a:r>
              <a:rPr lang="en-US" dirty="0" smtClean="0"/>
              <a:t>ERCOT may require Independent Amount rather than minimum capital requirement in the event of material adverse changes in financial status.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676400"/>
          <a:ext cx="6096000" cy="173704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032000"/>
                <a:gridCol w="2032000"/>
                <a:gridCol w="2032000"/>
              </a:tblGrid>
              <a:tr h="457015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45667" marB="4566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 participate</a:t>
                      </a:r>
                      <a:r>
                        <a:rPr lang="en-US" sz="1200" baseline="0" dirty="0" smtClean="0"/>
                        <a:t> in markets other than CRR market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67" marB="4566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 participate</a:t>
                      </a:r>
                      <a:r>
                        <a:rPr lang="en-US" sz="1200" baseline="0" dirty="0" smtClean="0"/>
                        <a:t> in all ERCOT markets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67" marB="45667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3985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Minimum capitalization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requirements</a:t>
                      </a:r>
                      <a:endParaRPr lang="en-US" sz="1200" dirty="0"/>
                    </a:p>
                  </a:txBody>
                  <a:tcPr marT="45667" marB="45667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$5 million total assets or  $500,000 tangible net worth </a:t>
                      </a:r>
                      <a:endParaRPr lang="en-US" sz="1200" dirty="0"/>
                    </a:p>
                  </a:txBody>
                  <a:tcPr marT="45667" marB="45667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$10 million total assets</a:t>
                      </a:r>
                      <a:r>
                        <a:rPr lang="en-US" sz="1200" baseline="0" dirty="0" smtClean="0"/>
                        <a:t> or</a:t>
                      </a:r>
                      <a:r>
                        <a:rPr lang="en-US" sz="1200" dirty="0" smtClean="0"/>
                        <a:t> $1 million tangible net worth</a:t>
                      </a:r>
                      <a:endParaRPr lang="en-US" sz="1200" dirty="0"/>
                    </a:p>
                  </a:txBody>
                  <a:tcPr marT="45667" marB="45667">
                    <a:noFill/>
                  </a:tcPr>
                </a:tc>
              </a:tr>
              <a:tr h="63985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Counter-Parties</a:t>
                      </a:r>
                      <a:r>
                        <a:rPr lang="en-US" sz="1200" baseline="0" dirty="0" smtClean="0"/>
                        <a:t> not meeting the capital requirements above</a:t>
                      </a:r>
                      <a:endParaRPr lang="en-US" sz="1200" dirty="0"/>
                    </a:p>
                  </a:txBody>
                  <a:tcPr marT="45667" marB="45667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$200,000 Independent Amount</a:t>
                      </a:r>
                      <a:endParaRPr lang="en-US" sz="1200" dirty="0"/>
                    </a:p>
                  </a:txBody>
                  <a:tcPr marT="45667" marB="45667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$500,000</a:t>
                      </a:r>
                      <a:r>
                        <a:rPr lang="en-US" sz="1200" baseline="0" dirty="0" smtClean="0"/>
                        <a:t> Independent Amount</a:t>
                      </a:r>
                      <a:endParaRPr lang="en-US" sz="1200" dirty="0"/>
                    </a:p>
                  </a:txBody>
                  <a:tcPr marT="45667" marB="45667"/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  <a:endParaRPr lang="en-US" dirty="0" smtClean="0"/>
          </a:p>
        </p:txBody>
      </p:sp>
      <p:sp>
        <p:nvSpPr>
          <p:cNvPr id="8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February 2nd </a:t>
            </a:r>
            <a:r>
              <a:rPr lang="en-US" dirty="0" smtClean="0"/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Criteria for Market Participation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Requirement for annual officer certification of compliance with the criteria above</a:t>
            </a:r>
          </a:p>
          <a:p>
            <a:pPr lvl="1"/>
            <a:r>
              <a:rPr lang="en-US" dirty="0" smtClean="0"/>
              <a:t>Certification due no later than 120 days after the close of the fiscal year of the Counter-Party or its guarantor</a:t>
            </a:r>
          </a:p>
          <a:p>
            <a:pPr lvl="1"/>
            <a:r>
              <a:rPr lang="en-US" dirty="0" smtClean="0"/>
              <a:t>Certification also addresses whether there has been a material change in risk management capabilities since the most recent verification.</a:t>
            </a:r>
          </a:p>
          <a:p>
            <a:endParaRPr lang="en-US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  <a:endParaRPr lang="en-US" dirty="0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February 2nd </a:t>
            </a:r>
            <a:r>
              <a:rPr lang="en-US" dirty="0" smtClean="0"/>
              <a:t>2012</a:t>
            </a:r>
          </a:p>
        </p:txBody>
      </p:sp>
    </p:spTree>
    <p:extLst>
      <p:ext uri="{BB962C8B-B14F-4D97-AF65-F5344CB8AC3E}">
        <p14:creationId xmlns:p14="http://schemas.microsoft.com/office/powerpoint/2010/main" val="127005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Risk Management Capability Verification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4724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Proposed mandatory annual verification for Counter-Parties that: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dirty="0" smtClean="0"/>
              <a:t>Have had CRR </a:t>
            </a:r>
            <a:r>
              <a:rPr lang="en-US" dirty="0" err="1" smtClean="0"/>
              <a:t>PtP</a:t>
            </a:r>
            <a:r>
              <a:rPr lang="en-US" dirty="0" smtClean="0"/>
              <a:t> Obligation exposure in the year prior to the date of the Officer Certification, and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dirty="0" smtClean="0"/>
              <a:t>Are ineligible for unsecured credit under the ERCOT Creditworthiness Standard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Other Counter-Parties may also be verified.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Verification may be waived for up to 24 months for Counter-Parties that have certified that they have had no material change in risk management capabilities since the last verification.</a:t>
            </a:r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  <a:endParaRPr lang="en-US" dirty="0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February 2nd </a:t>
            </a:r>
            <a:r>
              <a:rPr lang="en-US" dirty="0" smtClean="0"/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Risk Management Capability Verification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4724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Provision for cure periods for Counter-Parties with deficiencies (up to 90 days).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Verification may be contracted to a third party.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Any material provided in support of the risk management capability verification process will be confidential.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ERCOT may, in its sole discretion, accept verifications performed by other ISOs.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The </a:t>
            </a:r>
            <a:r>
              <a:rPr lang="en-US" dirty="0"/>
              <a:t>expenses of implementing and managing the minimum participation requirements may be covered by a fee to applicable Counter-Parties.</a:t>
            </a:r>
            <a:endParaRPr lang="en-US" dirty="0" smtClean="0"/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  <a:endParaRPr lang="en-US" dirty="0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February 2nd </a:t>
            </a:r>
            <a:r>
              <a:rPr lang="en-US" dirty="0" smtClean="0"/>
              <a:t>2012</a:t>
            </a:r>
          </a:p>
        </p:txBody>
      </p:sp>
    </p:spTree>
    <p:extLst>
      <p:ext uri="{BB962C8B-B14F-4D97-AF65-F5344CB8AC3E}">
        <p14:creationId xmlns:p14="http://schemas.microsoft.com/office/powerpoint/2010/main" val="331264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Management Capability Verification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953000"/>
          </a:xfr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lvl="0"/>
            <a:r>
              <a:rPr lang="en-US" sz="1300" dirty="0"/>
              <a:t>The risk management framework is documented in a risk policy addressing market and credit risks that has been approved by a Counter-Party’s risk management function which includes appropriate corporate persons or bodies that are independent of the Counter-Party’s trading functions, such as a risk management committee, a designated risk officer, participant Counter-Party’s board or board committee, or, if applicable, a board or committee of the Counter-Party’s parent company.</a:t>
            </a:r>
          </a:p>
          <a:p>
            <a:pPr lvl="0"/>
            <a:r>
              <a:rPr lang="en-US" sz="1300" dirty="0"/>
              <a:t>A Counter-Party maintains an organizational structure with clearly defined roles and responsibilities that segregate front, middle and back office functions to as high a level as practical, where:</a:t>
            </a:r>
          </a:p>
          <a:p>
            <a:r>
              <a:rPr lang="en-US" sz="1300" dirty="0"/>
              <a:t>(</a:t>
            </a:r>
            <a:r>
              <a:rPr lang="en-US" sz="1300" dirty="0" err="1"/>
              <a:t>i</a:t>
            </a:r>
            <a:r>
              <a:rPr lang="en-US" sz="1300" dirty="0"/>
              <a:t>)	Front office means commercial or customer-facing functions, including but not limited to trading, structuring, sales, deal execution, and marketing;</a:t>
            </a:r>
          </a:p>
          <a:p>
            <a:r>
              <a:rPr lang="en-US" sz="1300" dirty="0"/>
              <a:t>(ii)	Middle office means risk management functions; and</a:t>
            </a:r>
          </a:p>
          <a:p>
            <a:r>
              <a:rPr lang="en-US" sz="1300" dirty="0"/>
              <a:t>(iii) 	Back office means administrative and support functions including, but not limited to accounting, invoicing, check-out, settlements, records management, confirmations, compliance, contract administration, accounts receivable, accounts payable, and financial and tax reporting.  </a:t>
            </a:r>
          </a:p>
          <a:p>
            <a:pPr lvl="0"/>
            <a:r>
              <a:rPr lang="en-US" sz="1300" dirty="0"/>
              <a:t>A Counter-Party’s Delegations of Authority specify the transactions into which traders are allowed to enter.</a:t>
            </a:r>
          </a:p>
          <a:p>
            <a:pPr lvl="0"/>
            <a:r>
              <a:rPr lang="en-US" sz="1300" dirty="0"/>
              <a:t>A Counter-Party ensures that traders have adequate training and experience relative to their Delegations of Authority in systems and the markets in which they transact.</a:t>
            </a:r>
          </a:p>
          <a:p>
            <a:pPr lvl="0"/>
            <a:r>
              <a:rPr lang="en-US" sz="1300" dirty="0"/>
              <a:t>As appropriate, a Counter-Party has risk limits in place to control risk exposures.</a:t>
            </a:r>
          </a:p>
          <a:p>
            <a:pPr lvl="0"/>
            <a:r>
              <a:rPr lang="en-US" sz="1300" dirty="0"/>
              <a:t>A Counter-Party has reporting in place to ensure risks are adequately communicated throughout the organization.</a:t>
            </a:r>
          </a:p>
          <a:p>
            <a:pPr lvl="0"/>
            <a:r>
              <a:rPr lang="en-US" sz="1300" dirty="0"/>
              <a:t>A Counter-Party has processes in place for independent confirmation of executed transactions.</a:t>
            </a:r>
          </a:p>
          <a:p>
            <a:pPr lvl="0"/>
            <a:r>
              <a:rPr lang="en-US" sz="1300" dirty="0"/>
              <a:t>A Counter-Party performs a periodic valuation or mark-to-market of risk positions, as appropriate.</a:t>
            </a:r>
          </a:p>
          <a:p>
            <a:pPr lvl="1">
              <a:defRPr/>
            </a:pPr>
            <a:endParaRPr lang="en-US" sz="1300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TAC</a:t>
            </a:r>
            <a:endParaRPr lang="en-US" dirty="0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February 2nd </a:t>
            </a:r>
            <a:r>
              <a:rPr lang="en-US" dirty="0" smtClean="0"/>
              <a:t>2012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5800" y="762000"/>
            <a:ext cx="70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Draft Risk Management Framework Standards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0934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14661</TotalTime>
  <Words>919</Words>
  <Application>Microsoft Office PowerPoint</Application>
  <PresentationFormat>On-screen Show (4:3)</PresentationFormat>
  <Paragraphs>147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 Commodity Exchange Act Exemption  Status  </vt:lpstr>
      <vt:lpstr>Summary</vt:lpstr>
      <vt:lpstr>Market Participant Requirements</vt:lpstr>
      <vt:lpstr>Criteria for Market Participation</vt:lpstr>
      <vt:lpstr>Criteria for Market Participation</vt:lpstr>
      <vt:lpstr>Criteria for Market Participation</vt:lpstr>
      <vt:lpstr>Risk Management Capability Verification</vt:lpstr>
      <vt:lpstr>Risk Management Capability Verification</vt:lpstr>
      <vt:lpstr>Risk Management Capability Verification</vt:lpstr>
      <vt:lpstr>Expected CFTC Conditions for CEA Exemption</vt:lpstr>
      <vt:lpstr>Expected CFTC Conditions for CEA Exemption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Ruane, Mark</dc:creator>
  <cp:lastModifiedBy>Ruane, Mark</cp:lastModifiedBy>
  <cp:revision>578</cp:revision>
  <dcterms:created xsi:type="dcterms:W3CDTF">2005-04-21T14:28:35Z</dcterms:created>
  <dcterms:modified xsi:type="dcterms:W3CDTF">2012-01-25T19:43:36Z</dcterms:modified>
</cp:coreProperties>
</file>